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78" r:id="rId5"/>
    <p:sldId id="257" r:id="rId6"/>
    <p:sldId id="281" r:id="rId7"/>
    <p:sldId id="258" r:id="rId8"/>
    <p:sldId id="279" r:id="rId9"/>
    <p:sldId id="283" r:id="rId10"/>
    <p:sldId id="284" r:id="rId11"/>
    <p:sldId id="289" r:id="rId12"/>
    <p:sldId id="285" r:id="rId13"/>
    <p:sldId id="286" r:id="rId14"/>
    <p:sldId id="290" r:id="rId15"/>
    <p:sldId id="287" r:id="rId16"/>
    <p:sldId id="291" r:id="rId17"/>
    <p:sldId id="288" r:id="rId18"/>
    <p:sldId id="292" r:id="rId19"/>
    <p:sldId id="274" r:id="rId2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Stijl, donker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Stijl, donker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Stijl, gemiddeld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Stijl, gemiddeld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Stijl, licht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Stijl, licht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Stijl, licht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Stijl, thema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8" autoAdjust="0"/>
    <p:restoredTop sz="77372" autoAdjust="0"/>
  </p:normalViewPr>
  <p:slideViewPr>
    <p:cSldViewPr snapToGrid="0">
      <p:cViewPr varScale="1">
        <p:scale>
          <a:sx n="56" d="100"/>
          <a:sy n="56" d="100"/>
        </p:scale>
        <p:origin x="18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AFBBB7-7F8C-4035-90BE-0DFA58E73D1F}" type="datetimeFigureOut">
              <a:rPr lang="nl-NL" smtClean="0"/>
              <a:t>9-9-2019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7FBF1-AD57-4CAE-ADAB-C79A0BAD9F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7897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De overgang tussen de huid en de klauwen/hoeven</a:t>
            </a:r>
            <a:r>
              <a:rPr lang="nl-NL" baseline="0" dirty="0" smtClean="0"/>
              <a:t> noem je de kroonrand. De hoornwand is de harde buiten laag van de klauwen/hoeven, die wordt gevormd vanaf de kroonrand.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7FBF1-AD57-4CAE-ADAB-C79A0BAD9FFA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4367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E766E7BF-1B43-4560-9C11-4E36536E79C0}" type="datetimeFigureOut">
              <a:rPr lang="nl-NL" smtClean="0"/>
              <a:t>9-9-2019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EDD1-4FC0-4651-8894-C55E6A89B3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0916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E7BF-1B43-4560-9C11-4E36536E79C0}" type="datetimeFigureOut">
              <a:rPr lang="nl-NL" smtClean="0"/>
              <a:t>9-9-2019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EDD1-4FC0-4651-8894-C55E6A89B3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432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E7BF-1B43-4560-9C11-4E36536E79C0}" type="datetimeFigureOut">
              <a:rPr lang="nl-NL" smtClean="0"/>
              <a:t>9-9-2019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EDD1-4FC0-4651-8894-C55E6A89B3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8081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angepaste indeling"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444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Tx/>
              <a:buBlip>
                <a:blip r:embed="rId3"/>
              </a:buBlip>
              <a:defRPr/>
            </a:lvl1pPr>
            <a:lvl2pPr marL="685800" indent="-228600">
              <a:buFontTx/>
              <a:buBlip>
                <a:blip r:embed="rId3"/>
              </a:buBlip>
              <a:defRPr/>
            </a:lvl2pPr>
            <a:lvl3pPr marL="1143000" indent="-228600">
              <a:buFontTx/>
              <a:buBlip>
                <a:blip r:embed="rId3"/>
              </a:buBlip>
              <a:defRPr/>
            </a:lvl3pPr>
            <a:lvl4pPr marL="1600200" indent="-228600">
              <a:buFontTx/>
              <a:buBlip>
                <a:blip r:embed="rId3"/>
              </a:buBlip>
              <a:defRPr/>
            </a:lvl4pPr>
            <a:lvl5pPr marL="2057400" indent="-228600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E7BF-1B43-4560-9C11-4E36536E79C0}" type="datetimeFigureOut">
              <a:rPr lang="nl-NL" smtClean="0"/>
              <a:t>9-9-2019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EDD1-4FC0-4651-8894-C55E6A89B3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040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E7BF-1B43-4560-9C11-4E36536E79C0}" type="datetimeFigureOut">
              <a:rPr lang="nl-NL" smtClean="0"/>
              <a:t>9-9-2019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EDD1-4FC0-4651-8894-C55E6A89B3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7197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2pPr marL="685800" indent="-228600"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E7BF-1B43-4560-9C11-4E36536E79C0}" type="datetimeFigureOut">
              <a:rPr lang="nl-NL" smtClean="0"/>
              <a:t>9-9-2019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EDD1-4FC0-4651-8894-C55E6A89B3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191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E7BF-1B43-4560-9C11-4E36536E79C0}" type="datetimeFigureOut">
              <a:rPr lang="nl-NL" smtClean="0"/>
              <a:t>9-9-2019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EDD1-4FC0-4651-8894-C55E6A89B3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7057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E7BF-1B43-4560-9C11-4E36536E79C0}" type="datetimeFigureOut">
              <a:rPr lang="nl-NL" smtClean="0"/>
              <a:t>9-9-2019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EDD1-4FC0-4651-8894-C55E6A89B3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4295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g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E7BF-1B43-4560-9C11-4E36536E79C0}" type="datetimeFigureOut">
              <a:rPr lang="nl-NL" smtClean="0"/>
              <a:t>9-9-2019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EDD1-4FC0-4651-8894-C55E6A89B39A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778669" y="989014"/>
            <a:ext cx="7561660" cy="4941887"/>
          </a:xfrm>
          <a:noFill/>
        </p:spPr>
        <p:txBody>
          <a:bodyPr>
            <a:normAutofit/>
          </a:bodyPr>
          <a:lstStyle>
            <a:lvl1pPr marL="0" indent="0"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607704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E7BF-1B43-4560-9C11-4E36536E79C0}" type="datetimeFigureOut">
              <a:rPr lang="nl-NL" smtClean="0"/>
              <a:t>9-9-2019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EDD1-4FC0-4651-8894-C55E6A89B3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5599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E7BF-1B43-4560-9C11-4E36536E79C0}" type="datetimeFigureOut">
              <a:rPr lang="nl-NL" smtClean="0"/>
              <a:t>9-9-2019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BEDD1-4FC0-4651-8894-C55E6A89B3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4517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6E7BF-1B43-4560-9C11-4E36536E79C0}" type="datetimeFigureOut">
              <a:rPr lang="nl-NL" smtClean="0"/>
              <a:t>9-9-2019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BEDD1-4FC0-4651-8894-C55E6A89B3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000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Wie zijn jullie?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 Waarom dierverzorging?</a:t>
            </a:r>
          </a:p>
          <a:p>
            <a:r>
              <a:rPr lang="nl-NL" dirty="0" smtClean="0"/>
              <a:t> Stageplekken</a:t>
            </a:r>
          </a:p>
          <a:p>
            <a:r>
              <a:rPr lang="nl-NL" dirty="0"/>
              <a:t> </a:t>
            </a:r>
            <a:r>
              <a:rPr lang="nl-NL" dirty="0" smtClean="0"/>
              <a:t>Wat verwacht je hier te leren? </a:t>
            </a:r>
            <a:r>
              <a:rPr lang="nl-NL" dirty="0" err="1" smtClean="0"/>
              <a:t>Mindmap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70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Overige structuren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 fontScale="92500" lnSpcReduction="20000"/>
          </a:bodyPr>
          <a:lstStyle/>
          <a:p>
            <a:r>
              <a:rPr lang="nl-NL" dirty="0" smtClean="0"/>
              <a:t> Nagels, zoolkussentjes en neusspiegel </a:t>
            </a:r>
          </a:p>
          <a:p>
            <a:r>
              <a:rPr lang="nl-NL" dirty="0" smtClean="0"/>
              <a:t> Nagels (rond): </a:t>
            </a:r>
          </a:p>
          <a:p>
            <a:pPr lvl="1"/>
            <a:r>
              <a:rPr lang="nl-NL" dirty="0" smtClean="0"/>
              <a:t>Vooral opperhuid</a:t>
            </a:r>
          </a:p>
          <a:p>
            <a:pPr lvl="1"/>
            <a:r>
              <a:rPr lang="nl-NL" dirty="0" smtClean="0"/>
              <a:t>Veel keratine </a:t>
            </a:r>
            <a:r>
              <a:rPr lang="nl-NL" dirty="0" smtClean="0">
                <a:sym typeface="Wingdings" panose="05000000000000000000" pitchFamily="2" charset="2"/>
              </a:rPr>
              <a:t> hard </a:t>
            </a:r>
          </a:p>
          <a:p>
            <a:pPr lvl="1"/>
            <a:r>
              <a:rPr lang="nl-NL" dirty="0" smtClean="0"/>
              <a:t>Pigment </a:t>
            </a:r>
          </a:p>
          <a:p>
            <a:pPr lvl="1"/>
            <a:r>
              <a:rPr lang="nl-NL" dirty="0" smtClean="0"/>
              <a:t>“het leven”</a:t>
            </a:r>
          </a:p>
          <a:p>
            <a:pPr lvl="1"/>
            <a:r>
              <a:rPr lang="nl-NL" dirty="0"/>
              <a:t> </a:t>
            </a:r>
            <a:r>
              <a:rPr lang="nl-NL" dirty="0" smtClean="0"/>
              <a:t>huidraden heten nagelbed </a:t>
            </a:r>
          </a:p>
          <a:p>
            <a:pPr lvl="1"/>
            <a:r>
              <a:rPr lang="nl-NL" dirty="0" smtClean="0"/>
              <a:t>Nagelhulsje </a:t>
            </a:r>
          </a:p>
          <a:p>
            <a:pPr lvl="1"/>
            <a:r>
              <a:rPr lang="nl-NL" dirty="0" smtClean="0"/>
              <a:t>Bij sommige dieren verbonden met pezen (kat)</a:t>
            </a:r>
          </a:p>
          <a:p>
            <a:r>
              <a:rPr lang="nl-NL" dirty="0" smtClean="0"/>
              <a:t> Zoolkussentjes</a:t>
            </a:r>
          </a:p>
          <a:p>
            <a:pPr lvl="1"/>
            <a:r>
              <a:rPr lang="nl-NL" dirty="0" smtClean="0"/>
              <a:t>Verdikkingen van de hoornlaag</a:t>
            </a:r>
          </a:p>
          <a:p>
            <a:pPr lvl="1"/>
            <a:r>
              <a:rPr lang="nl-NL" dirty="0" smtClean="0"/>
              <a:t>Vet</a:t>
            </a:r>
          </a:p>
          <a:p>
            <a:pPr lvl="1"/>
            <a:r>
              <a:rPr lang="nl-NL" dirty="0" smtClean="0"/>
              <a:t>Beschermd tegen trauma en afslijting </a:t>
            </a:r>
          </a:p>
          <a:p>
            <a:pPr lvl="1"/>
            <a:r>
              <a:rPr lang="nl-NL" dirty="0" smtClean="0"/>
              <a:t>Veel pigment </a:t>
            </a:r>
          </a:p>
          <a:p>
            <a:pPr lvl="1"/>
            <a:r>
              <a:rPr lang="nl-NL" dirty="0" smtClean="0"/>
              <a:t>Oude = dikker en grover van structuur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/>
          <a:srcRect l="7302" t="23172" r="56896" b="28715"/>
          <a:stretch/>
        </p:blipFill>
        <p:spPr>
          <a:xfrm>
            <a:off x="6198216" y="1949481"/>
            <a:ext cx="2945784" cy="222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37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Overige structuren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Hoefdieren </a:t>
            </a:r>
          </a:p>
          <a:p>
            <a:pPr lvl="1"/>
            <a:r>
              <a:rPr lang="nl-NL" dirty="0"/>
              <a:t>Anders </a:t>
            </a:r>
            <a:r>
              <a:rPr lang="nl-NL" dirty="0">
                <a:sym typeface="Wingdings" panose="05000000000000000000" pitchFamily="2" charset="2"/>
              </a:rPr>
              <a:t> Klauwen 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Kroonrand 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Hoornwand 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Zool ondersteuning van de lederhuid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Witte lijn </a:t>
            </a:r>
            <a:endParaRPr lang="nl-NL" dirty="0"/>
          </a:p>
          <a:p>
            <a:r>
              <a:rPr lang="nl-NL" dirty="0"/>
              <a:t>Neusspiegel: </a:t>
            </a:r>
          </a:p>
          <a:p>
            <a:pPr lvl="1"/>
            <a:r>
              <a:rPr lang="nl-NL" dirty="0"/>
              <a:t>Lijkt op zoolkussen </a:t>
            </a:r>
          </a:p>
          <a:p>
            <a:pPr lvl="1"/>
            <a:r>
              <a:rPr lang="nl-NL" dirty="0"/>
              <a:t>Pigment, dikke hoornlaag en onderhuids vet</a:t>
            </a:r>
          </a:p>
          <a:p>
            <a:pPr lvl="1"/>
            <a:r>
              <a:rPr lang="nl-NL" dirty="0"/>
              <a:t>Goed doorbloed en pijnzenuwen </a:t>
            </a:r>
          </a:p>
          <a:p>
            <a:pPr lvl="1"/>
            <a:r>
              <a:rPr lang="nl-NL" dirty="0"/>
              <a:t>“vingerafdrukken” op de neus door de groeven in de neusspiegel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7037" t="22759" r="57293" b="28421"/>
          <a:stretch/>
        </p:blipFill>
        <p:spPr>
          <a:xfrm>
            <a:off x="5115423" y="0"/>
            <a:ext cx="4028577" cy="310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1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Klieren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 smtClean="0"/>
              <a:t>Klieren: orgaan, produceert of transporteert stoffen. </a:t>
            </a:r>
          </a:p>
          <a:p>
            <a:r>
              <a:rPr lang="nl-NL" dirty="0" smtClean="0"/>
              <a:t>Zweetklieren: water/zout, verdamping zorgt voor verkoeling, voetzooltjes </a:t>
            </a:r>
          </a:p>
          <a:p>
            <a:r>
              <a:rPr lang="nl-NL" dirty="0" smtClean="0"/>
              <a:t>Talgklieren: haarzakjes, hormonen talgproductie, bescherming tegen micro-organismen en geurcommunicatie en herkenning, vet (soepel en waterafstotend)</a:t>
            </a:r>
          </a:p>
          <a:p>
            <a:r>
              <a:rPr lang="nl-NL" dirty="0" smtClean="0"/>
              <a:t>Staartklieren: staartwortel, extra talg- en zweetklieren, stuggere en dikkere haren</a:t>
            </a:r>
          </a:p>
          <a:p>
            <a:r>
              <a:rPr lang="nl-NL" dirty="0" smtClean="0"/>
              <a:t>Anaalklieren: ontlasting, territorium, gevaar</a:t>
            </a:r>
          </a:p>
          <a:p>
            <a:r>
              <a:rPr lang="nl-NL" dirty="0" err="1" smtClean="0"/>
              <a:t>Circumanaalklieren</a:t>
            </a:r>
            <a:r>
              <a:rPr lang="nl-NL" dirty="0" smtClean="0"/>
              <a:t>: anus, grootte talgklieren, spoel en zacht houden</a:t>
            </a:r>
          </a:p>
          <a:p>
            <a:r>
              <a:rPr lang="nl-NL" dirty="0" smtClean="0"/>
              <a:t>Melkkieren: tepels, melkkanaaltjes, bij mannelijke dieren niet ontwikkeld. </a:t>
            </a:r>
          </a:p>
          <a:p>
            <a:r>
              <a:rPr lang="nl-NL" dirty="0" smtClean="0"/>
              <a:t>Bijzondere klieren:  slijmklieren, stuitklier, geur- of reukklieren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5944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199" t="22277" r="57133" b="28954"/>
          <a:stretch/>
        </p:blipFill>
        <p:spPr>
          <a:xfrm>
            <a:off x="1224951" y="1027907"/>
            <a:ext cx="6429831" cy="494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4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Haren, schubben en veren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>
            <a:normAutofit/>
          </a:bodyPr>
          <a:lstStyle/>
          <a:p>
            <a:r>
              <a:rPr lang="nl-NL" dirty="0" smtClean="0"/>
              <a:t> Huidbedekking: haren, schubben, veren, niks</a:t>
            </a:r>
          </a:p>
          <a:p>
            <a:r>
              <a:rPr lang="nl-NL" dirty="0"/>
              <a:t> </a:t>
            </a:r>
            <a:r>
              <a:rPr lang="nl-NL" dirty="0" smtClean="0"/>
              <a:t>Niks: walvissen en dolfijnen </a:t>
            </a:r>
          </a:p>
          <a:p>
            <a:r>
              <a:rPr lang="nl-NL" dirty="0" smtClean="0"/>
              <a:t> Haren: lederhuid, delen v/d kiemlaag, spier aan de haar</a:t>
            </a:r>
          </a:p>
          <a:p>
            <a:pPr lvl="1"/>
            <a:r>
              <a:rPr lang="nl-NL" dirty="0" smtClean="0"/>
              <a:t>Primaire haren (</a:t>
            </a:r>
            <a:r>
              <a:rPr lang="nl-NL" dirty="0" err="1" smtClean="0"/>
              <a:t>bovenvacht</a:t>
            </a:r>
            <a:r>
              <a:rPr lang="nl-NL" dirty="0" smtClean="0"/>
              <a:t> )</a:t>
            </a:r>
          </a:p>
          <a:p>
            <a:pPr lvl="1"/>
            <a:r>
              <a:rPr lang="nl-NL" dirty="0" smtClean="0"/>
              <a:t>Secundaire haren (</a:t>
            </a:r>
            <a:r>
              <a:rPr lang="nl-NL" dirty="0" err="1" smtClean="0"/>
              <a:t>ondervacht</a:t>
            </a:r>
            <a:r>
              <a:rPr lang="nl-NL" dirty="0" smtClean="0"/>
              <a:t>)</a:t>
            </a:r>
          </a:p>
          <a:p>
            <a:pPr lvl="1"/>
            <a:r>
              <a:rPr lang="nl-NL" dirty="0" smtClean="0"/>
              <a:t>Tastharen (sinusharen) 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l="7037" t="23407" r="56763" b="28243"/>
          <a:stretch/>
        </p:blipFill>
        <p:spPr>
          <a:xfrm>
            <a:off x="0" y="4727275"/>
            <a:ext cx="3000183" cy="225288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l="7171" t="22936" r="57028" b="28479"/>
          <a:stretch/>
        </p:blipFill>
        <p:spPr>
          <a:xfrm>
            <a:off x="5520906" y="4148586"/>
            <a:ext cx="3623094" cy="276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43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Haren, schubben en veren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 Schubben en schilden</a:t>
            </a:r>
          </a:p>
          <a:p>
            <a:pPr lvl="1"/>
            <a:r>
              <a:rPr lang="nl-NL" dirty="0"/>
              <a:t>Verhoorde huid. </a:t>
            </a:r>
          </a:p>
          <a:p>
            <a:pPr lvl="1"/>
            <a:r>
              <a:rPr lang="nl-NL" dirty="0"/>
              <a:t>Schubben: dakpansgewijs </a:t>
            </a:r>
          </a:p>
          <a:p>
            <a:pPr lvl="1"/>
            <a:r>
              <a:rPr lang="nl-NL" dirty="0"/>
              <a:t>Schild: buik- en rugpantser vergroeid met skelet via beenplaten</a:t>
            </a:r>
          </a:p>
          <a:p>
            <a:r>
              <a:rPr lang="nl-NL" dirty="0"/>
              <a:t>Veren </a:t>
            </a:r>
          </a:p>
          <a:p>
            <a:pPr lvl="1"/>
            <a:r>
              <a:rPr lang="nl-NL" dirty="0"/>
              <a:t>Dunne huid</a:t>
            </a:r>
          </a:p>
          <a:p>
            <a:pPr lvl="1"/>
            <a:r>
              <a:rPr lang="nl-NL" dirty="0"/>
              <a:t>Dons</a:t>
            </a:r>
          </a:p>
          <a:p>
            <a:pPr lvl="1"/>
            <a:r>
              <a:rPr lang="nl-NL" dirty="0"/>
              <a:t>Dekveren </a:t>
            </a:r>
          </a:p>
          <a:p>
            <a:pPr lvl="1"/>
            <a:r>
              <a:rPr lang="nl-NL" dirty="0"/>
              <a:t>Slagpennen </a:t>
            </a:r>
          </a:p>
          <a:p>
            <a:pPr lvl="1"/>
            <a:r>
              <a:rPr lang="nl-NL" dirty="0"/>
              <a:t>Staartpennen</a:t>
            </a:r>
          </a:p>
          <a:p>
            <a:pPr lvl="1"/>
            <a:r>
              <a:rPr lang="nl-NL" dirty="0"/>
              <a:t>Rui </a:t>
            </a:r>
          </a:p>
        </p:txBody>
      </p:sp>
    </p:spTree>
    <p:extLst>
      <p:ext uri="{BB962C8B-B14F-4D97-AF65-F5344CB8AC3E}">
        <p14:creationId xmlns:p14="http://schemas.microsoft.com/office/powerpoint/2010/main" val="192665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Afsluiting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 Wat heb je deze les geleerd?</a:t>
            </a:r>
          </a:p>
          <a:p>
            <a:r>
              <a:rPr lang="nl-NL" dirty="0" smtClean="0"/>
              <a:t> Wat vond je leuk?</a:t>
            </a:r>
          </a:p>
          <a:p>
            <a:r>
              <a:rPr lang="nl-NL" dirty="0"/>
              <a:t> </a:t>
            </a:r>
            <a:r>
              <a:rPr lang="nl-NL" dirty="0" smtClean="0"/>
              <a:t>Wat vond je minder leuk?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065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Lesindeling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 Uitleg vak G&amp;G</a:t>
            </a:r>
          </a:p>
          <a:p>
            <a:r>
              <a:rPr lang="nl-NL" dirty="0" smtClean="0"/>
              <a:t> Uitleg theorie: Anatomie en fysiologie</a:t>
            </a:r>
          </a:p>
          <a:p>
            <a:r>
              <a:rPr lang="nl-NL" dirty="0"/>
              <a:t> </a:t>
            </a:r>
            <a:r>
              <a:rPr lang="nl-NL" dirty="0" smtClean="0"/>
              <a:t>Opdrachten </a:t>
            </a:r>
          </a:p>
          <a:p>
            <a:r>
              <a:rPr lang="nl-NL" dirty="0" smtClean="0"/>
              <a:t> Afsluiten les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662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Uitleg G&amp;G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 Gezondheid en Gedrag</a:t>
            </a:r>
          </a:p>
          <a:p>
            <a:r>
              <a:rPr lang="nl-NL" dirty="0"/>
              <a:t> </a:t>
            </a:r>
            <a:r>
              <a:rPr lang="nl-NL" dirty="0" smtClean="0"/>
              <a:t>Hele jaar door, </a:t>
            </a:r>
          </a:p>
          <a:p>
            <a:r>
              <a:rPr lang="nl-NL" dirty="0"/>
              <a:t> V</a:t>
            </a:r>
            <a:r>
              <a:rPr lang="nl-NL" dirty="0" smtClean="0"/>
              <a:t>erschillende opdrachten </a:t>
            </a:r>
          </a:p>
          <a:p>
            <a:r>
              <a:rPr lang="nl-NL" dirty="0"/>
              <a:t> W</a:t>
            </a:r>
            <a:r>
              <a:rPr lang="nl-NL" dirty="0" smtClean="0"/>
              <a:t>ordt altijd gezamenlijk afgetoetst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637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4836" y="603036"/>
            <a:ext cx="7543800" cy="647701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Leerdoelen G&amp;G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92100" y="2035037"/>
            <a:ext cx="8572500" cy="3711713"/>
          </a:xfrm>
        </p:spPr>
        <p:txBody>
          <a:bodyPr>
            <a:noAutofit/>
          </a:bodyPr>
          <a:lstStyle/>
          <a:p>
            <a:r>
              <a:rPr lang="nl-NL" dirty="0" smtClean="0"/>
              <a:t> </a:t>
            </a:r>
            <a:r>
              <a:rPr lang="nl-NL" dirty="0"/>
              <a:t>Kennis hebben van anatomie en fysiologie van dieren: de huid en bewegingsstelsel </a:t>
            </a:r>
            <a:endParaRPr lang="nl-NL" dirty="0" smtClean="0"/>
          </a:p>
          <a:p>
            <a:r>
              <a:rPr lang="nl-NL" dirty="0" smtClean="0"/>
              <a:t>Kennis </a:t>
            </a:r>
            <a:r>
              <a:rPr lang="nl-NL" dirty="0"/>
              <a:t>hebben van natuurlijk gedrag: oorzaken van gedrag, prikkels, gedragssystemen </a:t>
            </a:r>
            <a:endParaRPr lang="nl-NL" dirty="0" smtClean="0"/>
          </a:p>
          <a:p>
            <a:r>
              <a:rPr lang="nl-NL" dirty="0" smtClean="0"/>
              <a:t>Kennis </a:t>
            </a:r>
            <a:r>
              <a:rPr lang="nl-NL" dirty="0"/>
              <a:t>hebben van beschrijven en documenteren gedrag </a:t>
            </a:r>
            <a:endParaRPr lang="nl-NL" dirty="0" smtClean="0"/>
          </a:p>
          <a:p>
            <a:r>
              <a:rPr lang="nl-NL" dirty="0" smtClean="0"/>
              <a:t>Kennis </a:t>
            </a:r>
            <a:r>
              <a:rPr lang="nl-NL" dirty="0"/>
              <a:t>hebben van diergezondheid: gezonde dieren </a:t>
            </a:r>
            <a:endParaRPr lang="nl-NL" dirty="0" smtClean="0"/>
          </a:p>
          <a:p>
            <a:r>
              <a:rPr lang="nl-NL" dirty="0" smtClean="0"/>
              <a:t>Kennis </a:t>
            </a:r>
            <a:r>
              <a:rPr lang="nl-NL" dirty="0"/>
              <a:t>hebben van gedrag en gezondheid hond en kat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762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A</a:t>
            </a:r>
            <a:r>
              <a:rPr lang="nl-NL" dirty="0" smtClean="0"/>
              <a:t>natomie </a:t>
            </a:r>
            <a:r>
              <a:rPr lang="nl-NL" dirty="0"/>
              <a:t>en fysiologie (huid</a:t>
            </a:r>
            <a:r>
              <a:rPr lang="nl-NL" dirty="0" smtClean="0"/>
              <a:t>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 </a:t>
            </a:r>
            <a:r>
              <a:rPr lang="nl-NL" dirty="0" smtClean="0"/>
              <a:t>Bron: Kenniskiemboek </a:t>
            </a:r>
            <a:r>
              <a:rPr lang="nl-NL" dirty="0"/>
              <a:t>anatomie en </a:t>
            </a:r>
            <a:r>
              <a:rPr lang="nl-NL" dirty="0" smtClean="0"/>
              <a:t>fysiologie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076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huid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 Grootste orgaan v/h lichaam </a:t>
            </a:r>
          </a:p>
          <a:p>
            <a:r>
              <a:rPr lang="nl-NL" dirty="0"/>
              <a:t> </a:t>
            </a:r>
            <a:r>
              <a:rPr lang="nl-NL" dirty="0" err="1" smtClean="0"/>
              <a:t>Cutis</a:t>
            </a:r>
            <a:r>
              <a:rPr lang="nl-NL" dirty="0" smtClean="0"/>
              <a:t> ook genoemd</a:t>
            </a:r>
          </a:p>
          <a:p>
            <a:r>
              <a:rPr lang="nl-NL" dirty="0"/>
              <a:t> </a:t>
            </a:r>
            <a:r>
              <a:rPr lang="nl-NL" dirty="0" smtClean="0"/>
              <a:t>Onderhuid valt: vel, nagels, zoolkussens en neusspiegel</a:t>
            </a:r>
          </a:p>
          <a:p>
            <a:r>
              <a:rPr lang="nl-NL" dirty="0"/>
              <a:t> </a:t>
            </a:r>
            <a:r>
              <a:rPr lang="nl-NL" dirty="0" smtClean="0"/>
              <a:t>Geeft de gezondheid weer </a:t>
            </a:r>
          </a:p>
          <a:p>
            <a:r>
              <a:rPr lang="nl-NL" dirty="0"/>
              <a:t> </a:t>
            </a:r>
            <a:r>
              <a:rPr lang="nl-NL" dirty="0" smtClean="0"/>
              <a:t>Vele functies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8590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Functies v/d huid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 smtClean="0"/>
              <a:t> Bescherming</a:t>
            </a:r>
          </a:p>
          <a:p>
            <a:pPr lvl="1"/>
            <a:r>
              <a:rPr lang="nl-NL" dirty="0" smtClean="0"/>
              <a:t>Inlatend</a:t>
            </a:r>
            <a:r>
              <a:rPr lang="nl-NL" dirty="0"/>
              <a:t>: zonlicht, bacteriën, </a:t>
            </a:r>
            <a:r>
              <a:rPr lang="nl-NL" dirty="0" smtClean="0"/>
              <a:t>schadelijke stoffen</a:t>
            </a:r>
          </a:p>
          <a:p>
            <a:pPr lvl="1"/>
            <a:r>
              <a:rPr lang="nl-NL" dirty="0" smtClean="0"/>
              <a:t>Uitlatend</a:t>
            </a:r>
            <a:r>
              <a:rPr lang="nl-NL" dirty="0"/>
              <a:t>: verdamping </a:t>
            </a:r>
          </a:p>
          <a:p>
            <a:r>
              <a:rPr lang="nl-NL" dirty="0" smtClean="0"/>
              <a:t> Lichaamstemperatuur </a:t>
            </a:r>
          </a:p>
          <a:p>
            <a:pPr lvl="1"/>
            <a:r>
              <a:rPr lang="nl-NL" dirty="0" smtClean="0"/>
              <a:t>Isolatie</a:t>
            </a:r>
          </a:p>
          <a:p>
            <a:pPr lvl="1"/>
            <a:r>
              <a:rPr lang="nl-NL" dirty="0" smtClean="0"/>
              <a:t>Afvoeren van warmte</a:t>
            </a:r>
          </a:p>
          <a:p>
            <a:r>
              <a:rPr lang="nl-NL" dirty="0"/>
              <a:t> </a:t>
            </a:r>
            <a:r>
              <a:rPr lang="nl-NL" dirty="0" smtClean="0"/>
              <a:t>Signalen </a:t>
            </a:r>
          </a:p>
          <a:p>
            <a:pPr lvl="1"/>
            <a:r>
              <a:rPr lang="nl-NL" dirty="0" smtClean="0"/>
              <a:t>Druk, pijn en temperatuur</a:t>
            </a:r>
          </a:p>
          <a:p>
            <a:pPr lvl="1"/>
            <a:r>
              <a:rPr lang="nl-NL" dirty="0" smtClean="0"/>
              <a:t>Zenuwen in de huid</a:t>
            </a:r>
          </a:p>
          <a:p>
            <a:pPr lvl="1"/>
            <a:r>
              <a:rPr lang="nl-NL" dirty="0" smtClean="0"/>
              <a:t>Waarschuwen </a:t>
            </a:r>
          </a:p>
          <a:p>
            <a:r>
              <a:rPr lang="nl-NL" dirty="0"/>
              <a:t> </a:t>
            </a:r>
            <a:r>
              <a:rPr lang="nl-NL" dirty="0" smtClean="0"/>
              <a:t>Voeding </a:t>
            </a:r>
          </a:p>
          <a:p>
            <a:pPr lvl="1"/>
            <a:r>
              <a:rPr lang="nl-NL" dirty="0" smtClean="0"/>
              <a:t>Reservestoffen </a:t>
            </a:r>
          </a:p>
          <a:p>
            <a:pPr lvl="1"/>
            <a:r>
              <a:rPr lang="nl-NL" dirty="0" smtClean="0"/>
              <a:t>Vetweefsel o.a. energievoorraad</a:t>
            </a:r>
          </a:p>
          <a:p>
            <a:pPr lvl="1"/>
            <a:r>
              <a:rPr lang="nl-NL" dirty="0" smtClean="0"/>
              <a:t>Aanmaken voedingstoffen (vit D)</a:t>
            </a:r>
          </a:p>
          <a:p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597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Anatomie huid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117" t="22676" r="27557" b="17123"/>
          <a:stretch/>
        </p:blipFill>
        <p:spPr>
          <a:xfrm>
            <a:off x="3226279" y="2439090"/>
            <a:ext cx="5917721" cy="441891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628650" y="1803596"/>
            <a:ext cx="101187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nl-NL" dirty="0"/>
              <a:t>Opperhuid</a:t>
            </a:r>
          </a:p>
          <a:p>
            <a:pPr lvl="1"/>
            <a:r>
              <a:rPr lang="nl-NL" dirty="0" smtClean="0"/>
              <a:t>Lederhuid</a:t>
            </a:r>
            <a:endParaRPr lang="nl-NL" dirty="0"/>
          </a:p>
          <a:p>
            <a:pPr lvl="1"/>
            <a:r>
              <a:rPr lang="nl-NL" dirty="0" smtClean="0"/>
              <a:t>Onderhuid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954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Anatomie huid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 smtClean="0"/>
              <a:t> Huidlagen: </a:t>
            </a:r>
          </a:p>
          <a:p>
            <a:pPr lvl="1"/>
            <a:r>
              <a:rPr lang="nl-NL" dirty="0" smtClean="0"/>
              <a:t>Opperhuid</a:t>
            </a:r>
          </a:p>
          <a:p>
            <a:pPr lvl="2"/>
            <a:r>
              <a:rPr lang="nl-NL" dirty="0" smtClean="0"/>
              <a:t>Kiemlaag: Cellen, keratine (bescherming), pigmentcellen</a:t>
            </a:r>
          </a:p>
          <a:p>
            <a:pPr lvl="2"/>
            <a:r>
              <a:rPr lang="nl-NL" dirty="0" smtClean="0"/>
              <a:t>Hoornlaag: Slijt af </a:t>
            </a:r>
            <a:r>
              <a:rPr lang="nl-NL" dirty="0" smtClean="0">
                <a:sym typeface="Wingdings" panose="05000000000000000000" pitchFamily="2" charset="2"/>
              </a:rPr>
              <a:t> huidschilfers. Eelt. </a:t>
            </a:r>
            <a:endParaRPr lang="nl-NL" dirty="0" smtClean="0"/>
          </a:p>
          <a:p>
            <a:pPr lvl="1"/>
            <a:r>
              <a:rPr lang="nl-NL" dirty="0" smtClean="0"/>
              <a:t>Lederhuid</a:t>
            </a:r>
          </a:p>
          <a:p>
            <a:pPr lvl="2"/>
            <a:r>
              <a:rPr lang="nl-NL" dirty="0" smtClean="0"/>
              <a:t>Bindweefsel voor stevigheid </a:t>
            </a:r>
          </a:p>
          <a:p>
            <a:pPr lvl="2"/>
            <a:r>
              <a:rPr lang="nl-NL" dirty="0" smtClean="0"/>
              <a:t>Bloedvaten (voeden de lederhuid en zorgen voor temperatuurregulatie)</a:t>
            </a:r>
          </a:p>
          <a:p>
            <a:pPr lvl="2"/>
            <a:r>
              <a:rPr lang="nl-NL" dirty="0" smtClean="0"/>
              <a:t>Zintuigencellen</a:t>
            </a:r>
          </a:p>
          <a:p>
            <a:pPr lvl="2"/>
            <a:r>
              <a:rPr lang="nl-NL" dirty="0" smtClean="0"/>
              <a:t>Haarzakjes met haarspiertjes</a:t>
            </a:r>
          </a:p>
          <a:p>
            <a:pPr lvl="2"/>
            <a:r>
              <a:rPr lang="nl-NL" dirty="0" smtClean="0"/>
              <a:t>Zweetklieren</a:t>
            </a:r>
          </a:p>
          <a:p>
            <a:pPr lvl="2"/>
            <a:r>
              <a:rPr lang="nl-NL" dirty="0" smtClean="0"/>
              <a:t>Talgklieren </a:t>
            </a:r>
          </a:p>
          <a:p>
            <a:pPr lvl="1"/>
            <a:r>
              <a:rPr lang="nl-NL" dirty="0" smtClean="0"/>
              <a:t>Onderhuid </a:t>
            </a:r>
          </a:p>
          <a:p>
            <a:pPr lvl="2"/>
            <a:r>
              <a:rPr lang="nl-NL" dirty="0" smtClean="0"/>
              <a:t>Bindweefsel </a:t>
            </a:r>
          </a:p>
          <a:p>
            <a:pPr lvl="2"/>
            <a:r>
              <a:rPr lang="nl-NL" dirty="0" smtClean="0"/>
              <a:t>Elastische weefsel </a:t>
            </a:r>
          </a:p>
          <a:p>
            <a:pPr lvl="2"/>
            <a:r>
              <a:rPr lang="nl-NL" dirty="0" smtClean="0"/>
              <a:t>Verbind huid met spieren bv</a:t>
            </a:r>
          </a:p>
          <a:p>
            <a:pPr lvl="2"/>
            <a:r>
              <a:rPr lang="nl-NL" dirty="0" smtClean="0"/>
              <a:t>Vetcellen, isolatie en energiereserve, bescherming, uiterlijk dier</a:t>
            </a:r>
          </a:p>
          <a:p>
            <a:pPr lvl="2"/>
            <a:endParaRPr lang="nl-NL" dirty="0" smtClean="0"/>
          </a:p>
          <a:p>
            <a:pPr lvl="1"/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7170" t="23408" r="57294" b="28715"/>
          <a:stretch/>
        </p:blipFill>
        <p:spPr>
          <a:xfrm>
            <a:off x="2035834" y="1825625"/>
            <a:ext cx="4623758" cy="350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45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roeneWelle_v2015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oeneWelle_v2015" id="{32262DFA-C85B-4B70-8416-EB8247F98055}" vid="{2D1EB2D9-A1FA-4186-9506-712A317FE5F5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1B260AF2CD54428F973B27AA328C24" ma:contentTypeVersion="0" ma:contentTypeDescription="Een nieuw document maken." ma:contentTypeScope="" ma:versionID="c6d9317de2df74bd22c6a384e3f769f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e6333c89b8926f498e5dd200d9e5a5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A2A386A-CA85-4C40-B9CF-99C3D8DDDA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6B553D-908A-442A-8CDF-F8B6C364B2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42D300C-45EC-4B6F-B7AC-392F14C798CF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GroeneWelle_v2015</Template>
  <TotalTime>916</TotalTime>
  <Words>597</Words>
  <Application>Microsoft Office PowerPoint</Application>
  <PresentationFormat>Diavoorstelling (4:3)</PresentationFormat>
  <Paragraphs>127</Paragraphs>
  <Slides>16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GroeneWelle_v2015</vt:lpstr>
      <vt:lpstr>Wie zijn jullie? </vt:lpstr>
      <vt:lpstr>Lesindeling </vt:lpstr>
      <vt:lpstr>Uitleg G&amp;G</vt:lpstr>
      <vt:lpstr>Leerdoelen G&amp;G </vt:lpstr>
      <vt:lpstr>Anatomie en fysiologie (huid)</vt:lpstr>
      <vt:lpstr>De huid</vt:lpstr>
      <vt:lpstr>Functies v/d huid</vt:lpstr>
      <vt:lpstr>Anatomie huid</vt:lpstr>
      <vt:lpstr>Anatomie huid</vt:lpstr>
      <vt:lpstr>Overige structuren </vt:lpstr>
      <vt:lpstr>Overige structuren </vt:lpstr>
      <vt:lpstr>Klieren </vt:lpstr>
      <vt:lpstr>PowerPoint-presentatie</vt:lpstr>
      <vt:lpstr>Haren, schubben en veren </vt:lpstr>
      <vt:lpstr>Haren, schubben en veren </vt:lpstr>
      <vt:lpstr>Afsluiting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Liza Groot Severt</dc:creator>
  <cp:lastModifiedBy>Nikki Pots</cp:lastModifiedBy>
  <cp:revision>91</cp:revision>
  <dcterms:created xsi:type="dcterms:W3CDTF">2016-05-17T13:10:52Z</dcterms:created>
  <dcterms:modified xsi:type="dcterms:W3CDTF">2019-09-09T10:46:54Z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0x010100FE1B260AF2CD54428F973B27AA328C24</vt:lpwstr>
  </property>
  <property fmtid="{D5CDD505-2E9C-101B-9397-08002B2CF9AE}" pid="3" name="IsMyDocuments">
    <vt:bool>true</vt:bool>
  </property>
</Properties>
</file>